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72" r:id="rId3"/>
    <p:sldId id="275" r:id="rId4"/>
    <p:sldId id="273" r:id="rId5"/>
    <p:sldId id="276" r:id="rId6"/>
    <p:sldId id="277" r:id="rId7"/>
    <p:sldId id="278" r:id="rId8"/>
    <p:sldId id="274" r:id="rId9"/>
    <p:sldId id="279" r:id="rId1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363" autoAdjust="0"/>
  </p:normalViewPr>
  <p:slideViewPr>
    <p:cSldViewPr snapToGrid="0">
      <p:cViewPr>
        <p:scale>
          <a:sx n="75" d="100"/>
          <a:sy n="75" d="100"/>
        </p:scale>
        <p:origin x="12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2ECD2-DF80-4EFE-94AF-0F94838DB8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F36070-BD39-4275-AD0A-962CA66145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4A8AFF-6706-4D5C-98DD-3C80004EB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80F6B-DC19-4D1D-93E5-3387663DFB15}" type="datetimeFigureOut">
              <a:rPr lang="es-ES" smtClean="0"/>
              <a:t>23/02/2019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73A68-2CE2-450F-BFEC-B0B3C76BE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7B3ABB-BF98-4708-9B3B-7B6E7A45F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87E6C-6035-4928-831C-AEC0370C0C7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2010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124D6-AB52-4FC2-A1BE-E6CFB84DB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AE873-91FA-49A3-A7DD-5DF7C3CEAA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3089F-2E68-4A0F-9366-9CACE0AD6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80F6B-DC19-4D1D-93E5-3387663DFB15}" type="datetimeFigureOut">
              <a:rPr lang="es-ES" smtClean="0"/>
              <a:t>23/02/2019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1C8E76-6F7B-4852-99D8-245355C51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F851B-2AF5-4A39-BC3C-083665592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87E6C-6035-4928-831C-AEC0370C0C7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3966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0342C5-9BDE-4494-A4CC-F304639D7A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BCE4E3-B28D-4964-94AC-71BB409E24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4F3E91-271A-4012-8B18-8F751B017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80F6B-DC19-4D1D-93E5-3387663DFB15}" type="datetimeFigureOut">
              <a:rPr lang="es-ES" smtClean="0"/>
              <a:t>23/02/2019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94E8E4-64D0-448F-9F43-105345F19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83606-B511-4F71-870A-2E0C43E01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87E6C-6035-4928-831C-AEC0370C0C7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93334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8593F-154E-4C45-A0C4-896D4AAD1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18C6A-C7E1-4074-84F7-D37BFD352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B74901-DD94-44BD-9686-846AE3CE9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80F6B-DC19-4D1D-93E5-3387663DFB15}" type="datetimeFigureOut">
              <a:rPr lang="es-ES" smtClean="0"/>
              <a:t>23/02/2019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85161-97BD-4661-BE02-7ADC26470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DC1491-CDEF-410A-87C6-E93C6927A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87E6C-6035-4928-831C-AEC0370C0C7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8579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B72B9-0AA9-471B-AFD3-83478B76E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AC1E88-A503-436B-8BB1-8D603A2D1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F19AB-044A-4C4E-B6F3-8BC8B158B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80F6B-DC19-4D1D-93E5-3387663DFB15}" type="datetimeFigureOut">
              <a:rPr lang="es-ES" smtClean="0"/>
              <a:t>23/02/2019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481D4-94A0-48F6-B46D-4CFB86946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71474-DB77-4FFE-8136-620798500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87E6C-6035-4928-831C-AEC0370C0C7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14761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3879B-DB9F-45B0-B987-5471068B6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1E7AC-5CC3-47AA-9821-5121C5A1FF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1ACD05-FD40-4EDC-A4D2-E990D362DD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A127BF-A875-4BB4-A9CE-B3F669FD4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80F6B-DC19-4D1D-93E5-3387663DFB15}" type="datetimeFigureOut">
              <a:rPr lang="es-ES" smtClean="0"/>
              <a:t>23/02/2019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25F7D2-F194-4562-A1EA-99DDABB49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F7F115-E2A0-41D9-8C21-AB9BC2A3E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87E6C-6035-4928-831C-AEC0370C0C7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5401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6E298-02AD-4F94-B6C3-B3F7ED73E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7B0266-A6EA-4CD9-B1EC-3F516DAB9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45386A-2236-4B18-91EF-702641A68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2C8697-B4E3-4092-B0D1-A5F90CA2EE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0CE5AA-64FC-4153-90FD-2B1DCDFD70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0E2936-F10D-4A68-9972-89486E58D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80F6B-DC19-4D1D-93E5-3387663DFB15}" type="datetimeFigureOut">
              <a:rPr lang="es-ES" smtClean="0"/>
              <a:t>23/02/2019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C73785-2891-4D53-9D7E-B3B21E211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438FD5-3122-4686-B590-32705277F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87E6C-6035-4928-831C-AEC0370C0C7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9542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DEB24-0F17-4748-BCBB-C76D54577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92EB20-D3DE-44F0-827D-6E9A35B3F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80F6B-DC19-4D1D-93E5-3387663DFB15}" type="datetimeFigureOut">
              <a:rPr lang="es-ES" smtClean="0"/>
              <a:t>23/02/2019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123252-7A39-442C-895C-C45841EB9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16E60B-DA81-4223-99CC-4F8C68F28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87E6C-6035-4928-831C-AEC0370C0C7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9421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BD3C1B-79E3-4303-8C7B-48DBF8DEA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80F6B-DC19-4D1D-93E5-3387663DFB15}" type="datetimeFigureOut">
              <a:rPr lang="es-ES" smtClean="0"/>
              <a:t>23/02/2019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33EA51-A4F8-4BF9-9038-AD1224347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331A6E-7191-4EC3-AF93-4250925C9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87E6C-6035-4928-831C-AEC0370C0C7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6935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1202D-56BF-4F12-809A-02D751122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B61C1-69E8-47C6-94DB-D6BBB1C12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5A6777-1A89-4EC0-A3F7-FFC8B4FEF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6230C7-88D5-491B-A9C7-5486CC63C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80F6B-DC19-4D1D-93E5-3387663DFB15}" type="datetimeFigureOut">
              <a:rPr lang="es-ES" smtClean="0"/>
              <a:t>23/02/2019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31BCE6-62B2-4FDA-95A8-626569EDC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4CE0E7-4C7C-448C-87C7-CC66BEDB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87E6C-6035-4928-831C-AEC0370C0C7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4251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09FF3-7B5E-49D6-96B5-8E1D50347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DB0F17-C035-402B-B882-58040C50EE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5D355E-E3C6-4CB0-871D-DC6394E8F3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98E44F-DB3A-4E24-B926-A34305B12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80F6B-DC19-4D1D-93E5-3387663DFB15}" type="datetimeFigureOut">
              <a:rPr lang="es-ES" smtClean="0"/>
              <a:t>23/02/2019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94CB17-0FE9-4EF6-A1D6-3EE0A9313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69E17D-65AA-47C2-AF81-7E76490A8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87E6C-6035-4928-831C-AEC0370C0C7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5609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C3261D-0697-4134-8923-681CDED4F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7E938C-24E0-4E91-BDC4-B6464234A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96E85-A6BF-418E-A995-7E934003DB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280F6B-DC19-4D1D-93E5-3387663DFB15}" type="datetimeFigureOut">
              <a:rPr lang="es-ES" smtClean="0"/>
              <a:t>23/02/2019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742D17-45C5-4C2A-8F88-B59654A2EE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9C41F-6026-4E6E-9A4D-5701693958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987E6C-6035-4928-831C-AEC0370C0C7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4542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09F23EE-7407-4BAE-9161-085EF96E3D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DFAA69-2DEC-4E9B-AF92-DA41669AAF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77" r="35625"/>
          <a:stretch/>
        </p:blipFill>
        <p:spPr>
          <a:xfrm>
            <a:off x="0" y="5312229"/>
            <a:ext cx="4854109" cy="15440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1B999B-8FC7-445F-B1FD-5D813AF2E0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13" r="8868"/>
          <a:stretch/>
        </p:blipFill>
        <p:spPr>
          <a:xfrm>
            <a:off x="1573" y="-1675"/>
            <a:ext cx="12192001" cy="68580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B2E872-CE38-417A-9E93-4B712FC7399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6429" l="10000" r="90000">
                        <a14:foregroundMark x1="46786" y1="91905" x2="46786" y2="91905"/>
                        <a14:foregroundMark x1="43929" y1="95952" x2="43929" y2="95952"/>
                        <a14:foregroundMark x1="43929" y1="96429" x2="43929" y2="96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60" y="-674888"/>
            <a:ext cx="9712594" cy="72844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25FC92-CE06-4FED-A4FF-2A4EF80D46D3}"/>
              </a:ext>
            </a:extLst>
          </p:cNvPr>
          <p:cNvSpPr txBox="1"/>
          <p:nvPr/>
        </p:nvSpPr>
        <p:spPr>
          <a:xfrm>
            <a:off x="1880484" y="2967335"/>
            <a:ext cx="84310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Matlab: </a:t>
            </a:r>
            <a:r>
              <a:rPr lang="es-ES" sz="6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diving</a:t>
            </a:r>
            <a:r>
              <a:rPr lang="es-ES" sz="6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6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deeper</a:t>
            </a:r>
            <a:endParaRPr lang="es-ES" sz="6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67B04CB-AA45-48C0-B4B8-26A3059FB1F2}"/>
              </a:ext>
            </a:extLst>
          </p:cNvPr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00" b="88000" l="3341" r="95768">
                        <a14:foregroundMark x1="3341" y1="46667" x2="3341" y2="46667"/>
                        <a14:foregroundMark x1="10913" y1="53333" x2="10913" y2="53333"/>
                        <a14:foregroundMark x1="10245" y1="17333" x2="10245" y2="17333"/>
                        <a14:foregroundMark x1="16036" y1="41333" x2="16036" y2="41333"/>
                        <a14:foregroundMark x1="24053" y1="41333" x2="24053" y2="41333"/>
                        <a14:foregroundMark x1="51225" y1="45333" x2="51225" y2="45333"/>
                        <a14:foregroundMark x1="59465" y1="44000" x2="59465" y2="44000"/>
                        <a14:foregroundMark x1="63474" y1="46667" x2="63474" y2="46667"/>
                        <a14:foregroundMark x1="63920" y1="17333" x2="63920" y2="17333"/>
                        <a14:foregroundMark x1="71047" y1="49333" x2="71047" y2="49333"/>
                        <a14:foregroundMark x1="74833" y1="53333" x2="74833" y2="53333"/>
                        <a14:foregroundMark x1="81737" y1="46667" x2="81737" y2="46667"/>
                        <a14:foregroundMark x1="81737" y1="24000" x2="81737" y2="24000"/>
                        <a14:foregroundMark x1="85523" y1="24000" x2="85523" y2="24000"/>
                        <a14:foregroundMark x1="89755" y1="34667" x2="89755" y2="34667"/>
                        <a14:foregroundMark x1="95768" y1="40000" x2="95768" y2="40000"/>
                        <a14:foregroundMark x1="42984" y1="36000" x2="42984" y2="36000"/>
                        <a14:backgroundMark x1="58129" y1="58667" x2="58129" y2="58667"/>
                        <a14:backgroundMark x1="69488" y1="69333" x2="69488" y2="69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932" y="6084277"/>
            <a:ext cx="2417445" cy="40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893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F3B964C-53B9-40DD-9033-F57DF0840BA3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52322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Demystifying</a:t>
            </a:r>
            <a:r>
              <a:rPr lang="es-ES" sz="32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200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ODEs</a:t>
            </a:r>
            <a:endParaRPr lang="es-ES" sz="20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7D332C-18B1-42A9-A439-A9B9BD8FB7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18" r="35599" b="70002"/>
          <a:stretch/>
        </p:blipFill>
        <p:spPr>
          <a:xfrm>
            <a:off x="3047215" y="3585752"/>
            <a:ext cx="3048785" cy="7774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5F833A-587F-46AD-8188-F1D12C94C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140" y="822513"/>
            <a:ext cx="8001704" cy="7522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BA5553-5C85-4580-BE83-54AF4022B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908" y="1623284"/>
            <a:ext cx="9735366" cy="13496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667A71-603A-4CAE-8756-FA12053938E0}"/>
              </a:ext>
            </a:extLst>
          </p:cNvPr>
          <p:cNvSpPr txBox="1"/>
          <p:nvPr/>
        </p:nvSpPr>
        <p:spPr>
          <a:xfrm>
            <a:off x="287559" y="3623431"/>
            <a:ext cx="2331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dirty="0" err="1"/>
              <a:t>Unknowns</a:t>
            </a:r>
            <a:r>
              <a:rPr lang="es-ES" sz="2800" b="1" dirty="0"/>
              <a:t>: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016C70-1ED6-4ABB-8442-ED34B15EF5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44" t="43720" r="5413" b="1893"/>
          <a:stretch/>
        </p:blipFill>
        <p:spPr>
          <a:xfrm>
            <a:off x="2978437" y="4737876"/>
            <a:ext cx="9213563" cy="134967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4320D89-CC33-4444-81A9-7915D130136F}"/>
              </a:ext>
            </a:extLst>
          </p:cNvPr>
          <p:cNvSpPr txBox="1"/>
          <p:nvPr/>
        </p:nvSpPr>
        <p:spPr>
          <a:xfrm>
            <a:off x="287560" y="4737876"/>
            <a:ext cx="23319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dirty="0" err="1"/>
              <a:t>Initial</a:t>
            </a:r>
            <a:r>
              <a:rPr lang="es-ES" sz="2800" b="1" dirty="0"/>
              <a:t> </a:t>
            </a:r>
            <a:r>
              <a:rPr lang="es-ES" sz="2800" b="1" dirty="0" err="1"/>
              <a:t>Conditions</a:t>
            </a:r>
            <a:r>
              <a:rPr lang="es-ES" sz="2800" b="1" dirty="0"/>
              <a:t>: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C048A3E-890F-443D-9BE3-4045D78E88C4}"/>
              </a:ext>
            </a:extLst>
          </p:cNvPr>
          <p:cNvCxnSpPr/>
          <p:nvPr/>
        </p:nvCxnSpPr>
        <p:spPr>
          <a:xfrm>
            <a:off x="4135902" y="4262511"/>
            <a:ext cx="1097280" cy="8581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B039342-6429-4637-ABA2-BB8ECBFCC4FF}"/>
              </a:ext>
            </a:extLst>
          </p:cNvPr>
          <p:cNvCxnSpPr>
            <a:cxnSpLocks/>
          </p:cNvCxnSpPr>
          <p:nvPr/>
        </p:nvCxnSpPr>
        <p:spPr>
          <a:xfrm>
            <a:off x="4563573" y="4181856"/>
            <a:ext cx="1532427" cy="993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B090DB2-605A-4ED6-BB67-F1DCE236BB18}"/>
              </a:ext>
            </a:extLst>
          </p:cNvPr>
          <p:cNvCxnSpPr>
            <a:cxnSpLocks/>
          </p:cNvCxnSpPr>
          <p:nvPr/>
        </p:nvCxnSpPr>
        <p:spPr>
          <a:xfrm>
            <a:off x="4976164" y="4150402"/>
            <a:ext cx="2704972" cy="1084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54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39F1E34-E216-41C8-A21D-35BA575C6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7063" y="2141571"/>
            <a:ext cx="5977874" cy="39245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BCF987-2FCC-441A-BBC3-F939B5E49088}"/>
              </a:ext>
            </a:extLst>
          </p:cNvPr>
          <p:cNvSpPr txBox="1"/>
          <p:nvPr/>
        </p:nvSpPr>
        <p:spPr>
          <a:xfrm>
            <a:off x="1273782" y="1070786"/>
            <a:ext cx="20970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dirty="0"/>
              <a:t>Input file: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3D2891B-E29E-4F0B-9D0D-2E457AF17EB4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52322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Demystifying</a:t>
            </a:r>
            <a:r>
              <a:rPr lang="es-ES" sz="32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200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ODEs</a:t>
            </a:r>
            <a:endParaRPr lang="es-ES" sz="20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08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AB79A9-DFA8-4AB3-B817-ABADE96C7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691" y="2324099"/>
            <a:ext cx="8718516" cy="333647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61CF6E-7291-44E1-85FD-4C7954F1EBC3}"/>
              </a:ext>
            </a:extLst>
          </p:cNvPr>
          <p:cNvSpPr txBox="1"/>
          <p:nvPr/>
        </p:nvSpPr>
        <p:spPr>
          <a:xfrm>
            <a:off x="1284569" y="1197430"/>
            <a:ext cx="19864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b="1" dirty="0" err="1"/>
              <a:t>Solution</a:t>
            </a:r>
            <a:r>
              <a:rPr lang="es-ES" sz="2800" b="1" dirty="0"/>
              <a:t>: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B0F8B06-EC88-41EC-A9BB-E1996615CBC4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52322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Demystifying</a:t>
            </a:r>
            <a:r>
              <a:rPr lang="es-ES" sz="32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200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ODEs</a:t>
            </a:r>
            <a:endParaRPr lang="es-ES" sz="20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668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2D3930-4A33-4220-B5D0-2A911319DAE4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52322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Your</a:t>
            </a:r>
            <a:r>
              <a:rPr lang="es-ES" sz="32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200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turn</a:t>
            </a:r>
            <a:endParaRPr lang="es-ES" sz="20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1534FC-A54D-456A-A901-550B5381F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90" y="2114805"/>
            <a:ext cx="4447958" cy="28816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3544598-3132-405F-A847-015506EF066A}"/>
                  </a:ext>
                </a:extLst>
              </p:cNvPr>
              <p:cNvSpPr/>
              <p:nvPr/>
            </p:nvSpPr>
            <p:spPr>
              <a:xfrm>
                <a:off x="5678658" y="1622436"/>
                <a:ext cx="6096000" cy="423494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342900" lvl="0" indent="-342900" algn="just">
                  <a:lnSpc>
                    <a:spcPct val="150000"/>
                  </a:lnSpc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𝑫</m:t>
                    </m:r>
                  </m:oMath>
                </a14:m>
                <a:r>
                  <a:rPr lang="en-US" sz="20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is a </a:t>
                </a:r>
                <a:r>
                  <a:rPr lang="es-ES" sz="2000" dirty="0" err="1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desired</a:t>
                </a:r>
                <a:r>
                  <a:rPr lang="es-ES" sz="20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s-ES" sz="2000" dirty="0" err="1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product</a:t>
                </a:r>
                <a:r>
                  <a:rPr lang="es-ES" sz="20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b="1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m:t>𝑼</m:t>
                    </m:r>
                  </m:oMath>
                </a14:m>
                <a:r>
                  <a:rPr lang="en-US" sz="20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is </a:t>
                </a:r>
                <a:r>
                  <a:rPr lang="en-US" sz="20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the</a:t>
                </a:r>
                <a:r>
                  <a:rPr lang="en-US" sz="20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s-ES" sz="2000" dirty="0" err="1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undesired</a:t>
                </a:r>
                <a:r>
                  <a:rPr lang="es-ES" sz="20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s-ES" sz="2000" dirty="0" err="1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product</a:t>
                </a:r>
                <a:r>
                  <a:rPr lang="es-ES" sz="20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. </a:t>
                </a:r>
              </a:p>
              <a:p>
                <a:pPr marL="342900" lvl="0" indent="-342900" algn="just">
                  <a:lnSpc>
                    <a:spcPct val="150000"/>
                  </a:lnSpc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𝒌</m:t>
                        </m:r>
                      </m:e>
                      <m:sub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0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= 3 </a:t>
                </a:r>
                <a:r>
                  <a:rPr lang="es-ES" sz="20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𝒌</m:t>
                        </m:r>
                      </m:e>
                      <m:sub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Arial" panose="020B0604020202020204" pitchFamily="34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sz="20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= 1 are the rate </a:t>
                </a:r>
                <a:r>
                  <a:rPr lang="es-ES" sz="2000" dirty="0" err="1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constants</a:t>
                </a:r>
                <a:r>
                  <a:rPr lang="es-ES" sz="20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s-ES" sz="2000" dirty="0" err="1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for</a:t>
                </a:r>
                <a:r>
                  <a:rPr lang="es-ES" sz="20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s-ES" sz="2000" dirty="0" err="1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reactions</a:t>
                </a:r>
                <a:r>
                  <a:rPr lang="es-ES" sz="20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1 and 2. </a:t>
                </a:r>
              </a:p>
              <a:p>
                <a:pPr marL="342900" lvl="0" indent="-342900" algn="just">
                  <a:lnSpc>
                    <a:spcPct val="150000"/>
                  </a:lnSpc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2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s-ES" sz="20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20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𝑨</m:t>
                            </m:r>
                          </m:sub>
                        </m:sSub>
                      </m:e>
                      <m:sub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20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(the initial </a:t>
                </a:r>
                <a:r>
                  <a:rPr lang="es-ES" sz="2000" dirty="0" err="1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concentration</a:t>
                </a:r>
                <a:r>
                  <a:rPr lang="es-ES" sz="20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of </a:t>
                </a:r>
                <a:r>
                  <a:rPr lang="es-ES" sz="2000" b="1" i="1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A</a:t>
                </a:r>
                <a:r>
                  <a:rPr lang="es-ES" sz="20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) </a:t>
                </a:r>
                <a:r>
                  <a:rPr lang="es-ES" sz="2000" dirty="0" err="1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is</a:t>
                </a:r>
                <a:r>
                  <a:rPr lang="es-ES" sz="20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a </a:t>
                </a:r>
                <a:r>
                  <a:rPr lang="es-ES" sz="2000" dirty="0" err="1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design</a:t>
                </a:r>
                <a:r>
                  <a:rPr lang="es-ES" sz="2000" dirty="0"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variable. </a:t>
                </a:r>
              </a:p>
              <a:p>
                <a:pPr marL="342900" lvl="0" indent="-342900" algn="just">
                  <a:lnSpc>
                    <a:spcPct val="150000"/>
                  </a:lnSpc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:r>
                  <a:rPr lang="en-US" sz="20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Independent variable: </a:t>
                </a:r>
                <a:r>
                  <a:rPr lang="en-US" sz="2000" b="1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time</a:t>
                </a:r>
              </a:p>
              <a:p>
                <a:pPr marL="342900" lvl="0" indent="-342900" algn="just">
                  <a:lnSpc>
                    <a:spcPct val="150000"/>
                  </a:lnSpc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:r>
                  <a:rPr lang="en-US" sz="20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Dependent variables: concentrations of the species;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US" sz="20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s-ES" sz="2000" b="1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𝑫</m:t>
                        </m:r>
                      </m:sub>
                    </m:sSub>
                  </m:oMath>
                </a14:m>
                <a:r>
                  <a:rPr lang="en-US" sz="2000" b="1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sz="20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𝑼</m:t>
                        </m:r>
                      </m:sub>
                    </m:sSub>
                  </m:oMath>
                </a14:m>
                <a:r>
                  <a:rPr lang="en-US" sz="2000" dirty="0"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.</a:t>
                </a:r>
                <a:r>
                  <a:rPr lang="en-US" sz="2000" dirty="0"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endParaRPr lang="es-ES" sz="2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3544598-3132-405F-A847-015506EF06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658" y="1622436"/>
                <a:ext cx="6096000" cy="4234942"/>
              </a:xfrm>
              <a:prstGeom prst="rect">
                <a:avLst/>
              </a:prstGeom>
              <a:blipFill>
                <a:blip r:embed="rId3"/>
                <a:stretch>
                  <a:fillRect l="-1100" r="-1000" b="-172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56F91C0-5FC7-4D17-A9E6-60016690F99F}"/>
              </a:ext>
            </a:extLst>
          </p:cNvPr>
          <p:cNvSpPr txBox="1"/>
          <p:nvPr/>
        </p:nvSpPr>
        <p:spPr>
          <a:xfrm>
            <a:off x="300246" y="715461"/>
            <a:ext cx="11591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 dirty="0" err="1"/>
              <a:t>System</a:t>
            </a:r>
            <a:r>
              <a:rPr lang="es-ES" sz="2800" b="1" dirty="0"/>
              <a:t> of </a:t>
            </a:r>
            <a:r>
              <a:rPr lang="es-ES" sz="2800" b="1" dirty="0" err="1"/>
              <a:t>reactions</a:t>
            </a:r>
            <a:r>
              <a:rPr lang="es-ES" sz="2800" b="1" dirty="0"/>
              <a:t> </a:t>
            </a:r>
            <a:r>
              <a:rPr lang="es-ES" sz="2800" b="1" dirty="0" err="1"/>
              <a:t>inside</a:t>
            </a:r>
            <a:r>
              <a:rPr lang="es-ES" sz="2800" b="1" dirty="0"/>
              <a:t> a </a:t>
            </a:r>
            <a:r>
              <a:rPr lang="es-ES" sz="2800" b="1" dirty="0" err="1"/>
              <a:t>batch</a:t>
            </a:r>
            <a:r>
              <a:rPr lang="es-ES" sz="2800" b="1" dirty="0"/>
              <a:t> reactor (</a:t>
            </a:r>
            <a:r>
              <a:rPr lang="es-ES" sz="2400" b="1" i="1" dirty="0" err="1"/>
              <a:t>see</a:t>
            </a:r>
            <a:r>
              <a:rPr lang="es-ES" sz="2400" b="1" i="1" dirty="0"/>
              <a:t> Word </a:t>
            </a:r>
            <a:r>
              <a:rPr lang="es-ES" sz="2400" b="1" i="1" dirty="0" err="1"/>
              <a:t>document</a:t>
            </a:r>
            <a:r>
              <a:rPr lang="es-ES" sz="2400" b="1" i="1" dirty="0"/>
              <a:t> </a:t>
            </a:r>
            <a:r>
              <a:rPr lang="es-ES" sz="2400" b="1" i="1" dirty="0" err="1"/>
              <a:t>for</a:t>
            </a:r>
            <a:r>
              <a:rPr lang="es-ES" sz="2400" b="1" i="1" dirty="0"/>
              <a:t> full </a:t>
            </a:r>
            <a:r>
              <a:rPr lang="es-ES" sz="2400" b="1" i="1" dirty="0" err="1"/>
              <a:t>description</a:t>
            </a:r>
            <a:r>
              <a:rPr lang="es-ES" sz="28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9158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42D3930-4A33-4220-B5D0-2A911319DAE4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52322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Taking</a:t>
            </a:r>
            <a:r>
              <a:rPr lang="es-ES" sz="32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200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es-ES" sz="32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step </a:t>
            </a:r>
            <a:r>
              <a:rPr lang="es-ES" sz="3200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further</a:t>
            </a:r>
            <a:r>
              <a:rPr lang="es-ES" sz="32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s-ES" sz="20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6F91C0-5FC7-4D17-A9E6-60016690F99F}"/>
                  </a:ext>
                </a:extLst>
              </p:cNvPr>
              <p:cNvSpPr txBox="1"/>
              <p:nvPr/>
            </p:nvSpPr>
            <p:spPr>
              <a:xfrm>
                <a:off x="370585" y="1061638"/>
                <a:ext cx="6378221" cy="44429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s-ES" sz="2800" b="1" dirty="0" err="1"/>
                  <a:t>What’s</a:t>
                </a:r>
                <a:r>
                  <a:rPr lang="es-ES" sz="2800" b="1" dirty="0"/>
                  <a:t> the </a:t>
                </a:r>
                <a:r>
                  <a:rPr lang="es-ES" sz="2800" b="1" dirty="0" err="1"/>
                  <a:t>best</a:t>
                </a:r>
                <a:r>
                  <a:rPr lang="es-ES" sz="2800" b="1" dirty="0"/>
                  <a:t> posible </a:t>
                </a:r>
                <a:r>
                  <a:rPr lang="es-ES" sz="2800" b="1" dirty="0" err="1"/>
                  <a:t>value</a:t>
                </a:r>
                <a:r>
                  <a:rPr lang="es-ES" sz="2800" b="1" dirty="0"/>
                  <a:t> </a:t>
                </a:r>
                <a:r>
                  <a:rPr lang="es-ES" sz="2800" b="1" dirty="0" err="1"/>
                  <a:t>for</a:t>
                </a:r>
                <a:r>
                  <a:rPr lang="es-ES" sz="28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8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s-ES" sz="2800" b="1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Arial" panose="020B0604020202020204" pitchFamily="34" charset="0"/>
                              </a:rPr>
                              <m:t>𝑨</m:t>
                            </m:r>
                          </m:sub>
                        </m:sSub>
                      </m:e>
                      <m:sub>
                        <m:r>
                          <a:rPr lang="en-US" sz="2800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Arial" panose="020B0604020202020204" pitchFamily="34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s-ES" sz="2800" b="1" dirty="0"/>
                  <a:t>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s-ES" sz="2800" b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s-ES" sz="2800" b="1" dirty="0" err="1"/>
                  <a:t>What’s</a:t>
                </a:r>
                <a:r>
                  <a:rPr lang="es-ES" sz="2800" b="1" dirty="0"/>
                  <a:t> the </a:t>
                </a:r>
                <a:r>
                  <a:rPr lang="es-ES" sz="2800" b="1" dirty="0" err="1"/>
                  <a:t>criteria</a:t>
                </a:r>
                <a:r>
                  <a:rPr lang="es-ES" sz="2800" b="1" dirty="0"/>
                  <a:t> </a:t>
                </a:r>
                <a:r>
                  <a:rPr lang="es-ES" sz="2800" b="1" dirty="0" err="1"/>
                  <a:t>for</a:t>
                </a:r>
                <a:r>
                  <a:rPr lang="es-ES" sz="2800" b="1" dirty="0"/>
                  <a:t> ‘</a:t>
                </a:r>
                <a:r>
                  <a:rPr lang="es-ES" sz="2800" b="1" dirty="0" err="1"/>
                  <a:t>best</a:t>
                </a:r>
                <a:r>
                  <a:rPr lang="es-ES" sz="2800" b="1" dirty="0"/>
                  <a:t>’?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s-ES" sz="2800" b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s-ES" sz="2800" b="1" dirty="0" err="1"/>
                  <a:t>We</a:t>
                </a:r>
                <a:r>
                  <a:rPr lang="es-ES" sz="2800" b="1" dirty="0"/>
                  <a:t> have a </a:t>
                </a:r>
                <a:r>
                  <a:rPr lang="es-ES" sz="2800" b="1" dirty="0" err="1"/>
                  <a:t>model</a:t>
                </a:r>
                <a:r>
                  <a:rPr lang="es-ES" sz="2800" b="1" dirty="0"/>
                  <a:t> (the ODE </a:t>
                </a:r>
                <a:r>
                  <a:rPr lang="es-ES" sz="2800" b="1" dirty="0" err="1"/>
                  <a:t>system</a:t>
                </a:r>
                <a:r>
                  <a:rPr lang="es-ES" sz="2800" b="1" dirty="0"/>
                  <a:t>).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s-ES" sz="2800" b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s-ES" sz="2800" b="1" dirty="0" err="1"/>
                  <a:t>We</a:t>
                </a:r>
                <a:r>
                  <a:rPr lang="es-ES" sz="2800" b="1" dirty="0"/>
                  <a:t> have a </a:t>
                </a:r>
                <a:r>
                  <a:rPr lang="es-ES" sz="2800" b="1" dirty="0" err="1"/>
                  <a:t>solver</a:t>
                </a:r>
                <a:r>
                  <a:rPr lang="es-ES" sz="2800" b="1" dirty="0"/>
                  <a:t>.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s-ES" sz="2800" b="1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s-ES" sz="2800" b="1" dirty="0" err="1"/>
                  <a:t>We’re</a:t>
                </a:r>
                <a:r>
                  <a:rPr lang="es-ES" sz="2800" b="1" dirty="0"/>
                  <a:t> </a:t>
                </a:r>
                <a:r>
                  <a:rPr lang="es-ES" sz="2800" b="1" dirty="0" err="1"/>
                  <a:t>not</a:t>
                </a:r>
                <a:r>
                  <a:rPr lang="es-ES" sz="2800" b="1" dirty="0"/>
                  <a:t> </a:t>
                </a:r>
                <a:r>
                  <a:rPr lang="es-ES" sz="2800" b="1" dirty="0" err="1"/>
                  <a:t>afraid</a:t>
                </a:r>
                <a:r>
                  <a:rPr lang="es-ES" sz="2800" b="1" dirty="0"/>
                  <a:t> of </a:t>
                </a:r>
                <a:r>
                  <a:rPr lang="es-ES" sz="2800" b="1" dirty="0" err="1"/>
                  <a:t>code</a:t>
                </a:r>
                <a:r>
                  <a:rPr lang="es-ES" sz="2800" b="1" dirty="0"/>
                  <a:t>!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s-ES" sz="2800" b="1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56F91C0-5FC7-4D17-A9E6-60016690F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85" y="1061638"/>
                <a:ext cx="6378221" cy="4442948"/>
              </a:xfrm>
              <a:prstGeom prst="rect">
                <a:avLst/>
              </a:prstGeom>
              <a:blipFill>
                <a:blip r:embed="rId2"/>
                <a:stretch>
                  <a:fillRect l="-1721" t="-1235" r="-956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775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3AEB34C-0EAE-4D88-896D-CC8D9736F048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52322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</a:t>
            </a:r>
            <a:r>
              <a:rPr lang="es-ES" sz="32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200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r>
              <a:rPr lang="es-ES" sz="32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200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es-ES" sz="32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es-ES" sz="20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FA3910-A937-4C9C-B042-A76C96F5D3D5}"/>
                  </a:ext>
                </a:extLst>
              </p:cNvPr>
              <p:cNvSpPr txBox="1"/>
              <p:nvPr/>
            </p:nvSpPr>
            <p:spPr>
              <a:xfrm>
                <a:off x="626013" y="1378633"/>
                <a:ext cx="4141454" cy="864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E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s-E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  <m:f>
                        <m:f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</m:num>
                        <m:den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den>
                      </m:f>
                      <m:func>
                        <m:func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s-E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E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FA3910-A937-4C9C-B042-A76C96F5D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013" y="1378633"/>
                <a:ext cx="4141454" cy="8645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myVideo">
            <a:hlinkClick r:id="" action="ppaction://media"/>
            <a:extLst>
              <a:ext uri="{FF2B5EF4-FFF2-40B4-BE49-F238E27FC236}">
                <a16:creationId xmlns:a16="http://schemas.microsoft.com/office/drawing/2014/main" id="{DA50D680-3273-41AD-B7E8-89A99353EF1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6713" t="5407" r="8364" b="3868"/>
          <a:stretch/>
        </p:blipFill>
        <p:spPr>
          <a:xfrm>
            <a:off x="5384720" y="807264"/>
            <a:ext cx="6544174" cy="52434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7743FD-191A-4868-8206-86EEA6F5F565}"/>
                  </a:ext>
                </a:extLst>
              </p:cNvPr>
              <p:cNvSpPr txBox="1"/>
              <p:nvPr/>
            </p:nvSpPr>
            <p:spPr>
              <a:xfrm>
                <a:off x="0" y="2764613"/>
                <a:ext cx="3408562" cy="21745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:r>
                  <a:rPr lang="es-ES" sz="28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s-E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s-E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s-ES" sz="2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:r>
                  <a:rPr lang="es-ES" sz="2800" b="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s-E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s-E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0.8</m:t>
                    </m:r>
                  </m:oMath>
                </a14:m>
                <a:endParaRPr lang="es-ES" sz="2800" dirty="0">
                  <a:ea typeface="Cambria Math" panose="02040503050406030204" pitchFamily="18" charset="0"/>
                </a:endParaRPr>
              </a:p>
              <a:p>
                <a:endParaRPr lang="es-ES" sz="2800" b="0" dirty="0">
                  <a:ea typeface="Cambria Math" panose="02040503050406030204" pitchFamily="18" charset="0"/>
                </a:endParaRPr>
              </a:p>
              <a:p>
                <a:r>
                  <a:rPr lang="es-ES" sz="2800" dirty="0"/>
                  <a:t> 	</a:t>
                </a:r>
                <a14:m>
                  <m:oMath xmlns:m="http://schemas.openxmlformats.org/officeDocument/2006/math">
                    <m:r>
                      <a:rPr lang="es-E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s-E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E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 </m:t>
                    </m:r>
                    <m:r>
                      <a:rPr lang="es-E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𝑟𝑎𝑑</m:t>
                    </m:r>
                  </m:oMath>
                </a14:m>
                <a:endParaRPr lang="es-ES" sz="2800" b="0" dirty="0">
                  <a:ea typeface="Cambria Math" panose="02040503050406030204" pitchFamily="18" charset="0"/>
                </a:endParaRPr>
              </a:p>
              <a:p>
                <a:r>
                  <a:rPr lang="es-ES" sz="28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s-E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acc>
                    <m:d>
                      <m:dPr>
                        <m:ctrlPr>
                          <a:rPr lang="es-E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E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 </m:t>
                    </m:r>
                    <m:r>
                      <a:rPr lang="es-E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𝑟𝑎𝑑</m:t>
                    </m:r>
                    <m:r>
                      <a:rPr lang="es-E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s-E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</m:oMath>
                </a14:m>
                <a:endParaRPr lang="es-ES" sz="28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37743FD-191A-4868-8206-86EEA6F5F5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764613"/>
                <a:ext cx="3408562" cy="21745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3341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F3B964C-53B9-40DD-9033-F57DF0840BA3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52322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Symbolic</a:t>
            </a:r>
            <a:r>
              <a:rPr lang="es-ES" sz="32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200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Calculus</a:t>
            </a:r>
            <a:endParaRPr lang="es-ES" sz="20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5F4C1D-E989-4C75-9E7B-2ABE9804230B}"/>
                  </a:ext>
                </a:extLst>
              </p:cNvPr>
              <p:cNvSpPr txBox="1"/>
              <p:nvPr/>
            </p:nvSpPr>
            <p:spPr>
              <a:xfrm>
                <a:off x="1793631" y="1547446"/>
                <a:ext cx="2955745" cy="8645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num>
                        <m:den>
                          <m:r>
                            <a:rPr lang="es-E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s-E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1000</m:t>
                      </m:r>
                      <m:sSup>
                        <m:sSupPr>
                          <m:ctrlP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E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s-ES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5F4C1D-E989-4C75-9E7B-2ABE98042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631" y="1547446"/>
                <a:ext cx="2955745" cy="8645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0EF61F-199E-40C9-A13B-E7CBFEBE52BD}"/>
                  </a:ext>
                </a:extLst>
              </p:cNvPr>
              <p:cNvSpPr txBox="1"/>
              <p:nvPr/>
            </p:nvSpPr>
            <p:spPr>
              <a:xfrm>
                <a:off x="1167618" y="2933426"/>
                <a:ext cx="3408562" cy="1292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:r>
                  <a:rPr lang="es-ES" sz="2800" dirty="0">
                    <a:ea typeface="Cambria Math" panose="02040503050406030204" pitchFamily="18" charset="0"/>
                  </a:rPr>
                  <a:t>	a)	</a:t>
                </a:r>
                <a:r>
                  <a:rPr lang="es-ES" sz="2800" dirty="0"/>
                  <a:t>	</a:t>
                </a:r>
                <a14:m>
                  <m:oMath xmlns:m="http://schemas.openxmlformats.org/officeDocument/2006/math">
                    <m:r>
                      <a:rPr lang="es-E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s-E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E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s-ES" sz="2800" b="0" dirty="0">
                  <a:ea typeface="Cambria Math" panose="02040503050406030204" pitchFamily="18" charset="0"/>
                </a:endParaRPr>
              </a:p>
              <a:p>
                <a:r>
                  <a:rPr lang="es-ES" sz="28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s-E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s-E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E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</m:t>
                    </m:r>
                  </m:oMath>
                </a14:m>
                <a:endParaRPr lang="es-E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90EF61F-199E-40C9-A13B-E7CBFEBE52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18" y="2933426"/>
                <a:ext cx="3408562" cy="1292662"/>
              </a:xfrm>
              <a:prstGeom prst="rect">
                <a:avLst/>
              </a:prstGeom>
              <a:blipFill>
                <a:blip r:embed="rId3"/>
                <a:stretch>
                  <a:fillRect t="-801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D67490-E0C2-4643-AF5E-0A67D85470EA}"/>
                  </a:ext>
                </a:extLst>
              </p:cNvPr>
              <p:cNvSpPr txBox="1"/>
              <p:nvPr/>
            </p:nvSpPr>
            <p:spPr>
              <a:xfrm>
                <a:off x="1167618" y="4653434"/>
                <a:ext cx="3408562" cy="149380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:r>
                  <a:rPr lang="es-ES" sz="2800" dirty="0">
                    <a:ea typeface="Cambria Math" panose="02040503050406030204" pitchFamily="18" charset="0"/>
                  </a:rPr>
                  <a:t>	b)	</a:t>
                </a:r>
                <a:r>
                  <a:rPr lang="es-ES" sz="2800" dirty="0"/>
                  <a:t>	</a:t>
                </a:r>
                <a14:m>
                  <m:oMath xmlns:m="http://schemas.openxmlformats.org/officeDocument/2006/math">
                    <m:r>
                      <a:rPr lang="es-E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s-E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s-E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s-ES" sz="2800" b="0" dirty="0">
                  <a:ea typeface="Cambria Math" panose="02040503050406030204" pitchFamily="18" charset="0"/>
                </a:endParaRPr>
              </a:p>
              <a:p>
                <a:r>
                  <a:rPr lang="es-ES" sz="2800" dirty="0"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s-E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s-ES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s-E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</m:den>
                    </m:f>
                    <m:d>
                      <m:dPr>
                        <m:ctrlPr>
                          <a:rPr lang="es-E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s-E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s-ES" sz="28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CD67490-E0C2-4643-AF5E-0A67D85470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618" y="4653434"/>
                <a:ext cx="3408562" cy="1493807"/>
              </a:xfrm>
              <a:prstGeom prst="rect">
                <a:avLst/>
              </a:prstGeom>
              <a:blipFill>
                <a:blip r:embed="rId4"/>
                <a:stretch>
                  <a:fillRect t="-6939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7CA3A9B-86EF-472C-808B-36AD701DCF33}"/>
              </a:ext>
            </a:extLst>
          </p:cNvPr>
          <p:cNvSpPr txBox="1"/>
          <p:nvPr/>
        </p:nvSpPr>
        <p:spPr>
          <a:xfrm>
            <a:off x="661182" y="1044605"/>
            <a:ext cx="9895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i="1" dirty="0" err="1"/>
              <a:t>dsolve</a:t>
            </a:r>
            <a:endParaRPr lang="es-ES" sz="2400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0C47FF-8019-4E65-B888-49944D5744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5682" y="3254399"/>
            <a:ext cx="4557652" cy="22320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7B2224-3C4D-48FD-86E1-369E85EA3199}"/>
              </a:ext>
            </a:extLst>
          </p:cNvPr>
          <p:cNvSpPr txBox="1"/>
          <p:nvPr/>
        </p:nvSpPr>
        <p:spPr>
          <a:xfrm>
            <a:off x="5666781" y="2702593"/>
            <a:ext cx="1063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i="1" dirty="0" err="1"/>
              <a:t>mupad</a:t>
            </a:r>
            <a:endParaRPr lang="es-ES" sz="2400" i="1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9AE27C1-D5E4-468F-B8D5-BA5F35C100B0}"/>
              </a:ext>
            </a:extLst>
          </p:cNvPr>
          <p:cNvCxnSpPr>
            <a:cxnSpLocks/>
          </p:cNvCxnSpPr>
          <p:nvPr/>
        </p:nvCxnSpPr>
        <p:spPr>
          <a:xfrm>
            <a:off x="3840480" y="3685735"/>
            <a:ext cx="2067951" cy="50800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5C7C8DE-CC3D-4CA1-A607-D99E4EE6853C}"/>
              </a:ext>
            </a:extLst>
          </p:cNvPr>
          <p:cNvCxnSpPr>
            <a:cxnSpLocks/>
          </p:cNvCxnSpPr>
          <p:nvPr/>
        </p:nvCxnSpPr>
        <p:spPr>
          <a:xfrm flipV="1">
            <a:off x="3840480" y="5143220"/>
            <a:ext cx="2067951" cy="34318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0020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F3B964C-53B9-40DD-9033-F57DF0840BA3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52322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3200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Symbolic</a:t>
            </a:r>
            <a:r>
              <a:rPr lang="es-ES" sz="32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3200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Calculus</a:t>
            </a:r>
            <a:endParaRPr lang="es-ES" sz="2000" b="1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FBEFC9-7E9B-4676-87E2-B12D9CE3E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614" y="1220333"/>
            <a:ext cx="8780492" cy="47014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C47BA06-B411-454E-8494-449C4A70F0B9}"/>
              </a:ext>
            </a:extLst>
          </p:cNvPr>
          <p:cNvSpPr txBox="1"/>
          <p:nvPr/>
        </p:nvSpPr>
        <p:spPr>
          <a:xfrm>
            <a:off x="6039726" y="6081485"/>
            <a:ext cx="4571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A </a:t>
            </a:r>
            <a:r>
              <a:rPr lang="es-ES" dirty="0" err="1"/>
              <a:t>Concise</a:t>
            </a:r>
            <a:r>
              <a:rPr lang="es-ES" dirty="0"/>
              <a:t> </a:t>
            </a:r>
            <a:r>
              <a:rPr lang="es-ES" dirty="0" err="1"/>
              <a:t>Introduction</a:t>
            </a:r>
            <a:r>
              <a:rPr lang="es-ES" dirty="0"/>
              <a:t> to Matlab (Palm, 2008).</a:t>
            </a:r>
          </a:p>
        </p:txBody>
      </p:sp>
    </p:spTree>
    <p:extLst>
      <p:ext uri="{BB962C8B-B14F-4D97-AF65-F5344CB8AC3E}">
        <p14:creationId xmlns:p14="http://schemas.microsoft.com/office/powerpoint/2010/main" val="1985615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2085</TotalTime>
  <Words>173</Words>
  <Application>Microsoft Office PowerPoint</Application>
  <PresentationFormat>Widescreen</PresentationFormat>
  <Paragraphs>42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Lino Moises Mediavilla Ponce</dc:creator>
  <cp:lastModifiedBy>Lino Moises Mediavilla Ponce</cp:lastModifiedBy>
  <cp:revision>117</cp:revision>
  <dcterms:created xsi:type="dcterms:W3CDTF">2019-02-15T02:19:04Z</dcterms:created>
  <dcterms:modified xsi:type="dcterms:W3CDTF">2019-02-23T16:55:15Z</dcterms:modified>
</cp:coreProperties>
</file>